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38404800"/>
  <p:notesSz cx="81838800" cy="8183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1pPr>
    <a:lvl2pPr marL="446547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2pPr>
    <a:lvl3pPr marL="893094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3pPr>
    <a:lvl4pPr marL="1339642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4pPr>
    <a:lvl5pPr marL="1786189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5pPr>
    <a:lvl6pPr marL="2232736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6pPr>
    <a:lvl7pPr marL="2679283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7pPr>
    <a:lvl8pPr marL="3125831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8pPr>
    <a:lvl9pPr marL="3572378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  <a:srgbClr val="106379"/>
    <a:srgbClr val="642F6C"/>
    <a:srgbClr val="E1E1FF"/>
    <a:srgbClr val="008B6A"/>
    <a:srgbClr val="006448"/>
    <a:srgbClr val="C3E2F1"/>
    <a:srgbClr val="E9CBE4"/>
    <a:srgbClr val="FFFF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>
      <p:cViewPr>
        <p:scale>
          <a:sx n="30" d="100"/>
          <a:sy n="30" d="100"/>
        </p:scale>
        <p:origin x="708" y="24"/>
      </p:cViewPr>
      <p:guideLst>
        <p:guide orient="horz" pos="2419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6367920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6367920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fld id="{7F0FE9D4-E8C5-48AE-B8E8-6D15EDB27A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6349393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574625" y="6129338"/>
            <a:ext cx="30689550" cy="30689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91303" y="38879026"/>
            <a:ext cx="65456217" cy="3682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6349393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fld id="{D551BAE5-ECC1-4644-A045-1020350931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01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4654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89309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3964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786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32736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79283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25831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72378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673B61-387F-4C48-AD7F-306B523FF5ED}" type="slidenum">
              <a:rPr lang="en-US"/>
              <a:pPr/>
              <a:t>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3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360" y="11930383"/>
            <a:ext cx="32644080" cy="82321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21762720"/>
            <a:ext cx="26883360" cy="981456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537976"/>
            <a:ext cx="8641080" cy="3276854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537976"/>
            <a:ext cx="25283160" cy="32768540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>
                <a:latin typeface="Century Gothic"/>
                <a:cs typeface="Century Gothic"/>
              </a:defRPr>
            </a:lvl1pPr>
            <a:lvl2pPr>
              <a:defRPr>
                <a:latin typeface="Century Gothic"/>
                <a:cs typeface="Century Gothic"/>
              </a:defRPr>
            </a:lvl2pPr>
            <a:lvl3pPr>
              <a:defRPr>
                <a:latin typeface="Century Gothic"/>
                <a:cs typeface="Century Gothic"/>
              </a:defRPr>
            </a:lvl3pPr>
            <a:lvl4pPr>
              <a:defRPr>
                <a:latin typeface="Century Gothic"/>
                <a:cs typeface="Century Gothic"/>
              </a:defRPr>
            </a:lvl4pPr>
            <a:lvl5pPr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4678643"/>
            <a:ext cx="32644080" cy="762762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6277596"/>
            <a:ext cx="32644080" cy="840104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8596633"/>
            <a:ext cx="16968790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2179300"/>
            <a:ext cx="16968790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8596633"/>
            <a:ext cx="16975455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2179300"/>
            <a:ext cx="16975455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8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529080"/>
            <a:ext cx="12634915" cy="650748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529083"/>
            <a:ext cx="21469350" cy="3277743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8036563"/>
            <a:ext cx="12634915" cy="26269953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6883360"/>
            <a:ext cx="23042880" cy="3173733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3431540"/>
            <a:ext cx="23042880" cy="2304288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30057093"/>
            <a:ext cx="23042880" cy="4507227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 vert="horz" lIns="438912" tIns="219456" rIns="438912" bIns="219456" rtlCol="0" anchor="t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gi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gif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5847040" y="22811116"/>
            <a:ext cx="12070080" cy="10658612"/>
            <a:chOff x="914400" y="12310603"/>
            <a:chExt cx="11887200" cy="6123502"/>
          </a:xfrm>
        </p:grpSpPr>
        <p:sp>
          <p:nvSpPr>
            <p:cNvPr id="35" name="TextBox 34"/>
            <p:cNvSpPr txBox="1"/>
            <p:nvPr/>
          </p:nvSpPr>
          <p:spPr>
            <a:xfrm>
              <a:off x="914400" y="12835937"/>
              <a:ext cx="11887200" cy="559816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r>
                <a:rPr lang="en-US" sz="3400" dirty="0" smtClean="0"/>
                <a:t>Limitations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Dose response was not a compound property that illustrated the SPP well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Will be able to draw better conclusions about if the SPP for drug combinations using a different compound property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US" sz="3400" b="0" dirty="0"/>
            </a:p>
            <a:p>
              <a:r>
                <a:rPr lang="en-US" sz="3400" dirty="0" smtClean="0"/>
                <a:t>Future Work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Clustering of response matrices- group together the drug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combinations based on </a:t>
              </a:r>
              <a:r>
                <a:rPr lang="en-US" sz="3400" b="0" dirty="0" smtClean="0"/>
                <a:t>which show </a:t>
              </a:r>
              <a:r>
                <a:rPr lang="en-US" sz="3400" b="0" dirty="0" smtClean="0"/>
                <a:t>similar </a:t>
              </a:r>
              <a:r>
                <a:rPr lang="en-US" sz="3400" b="0" dirty="0" smtClean="0"/>
                <a:t>response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</a:t>
              </a:r>
              <a:r>
                <a:rPr lang="en-US" sz="3400" b="0" dirty="0" smtClean="0"/>
                <a:t>matrices</a:t>
              </a:r>
              <a:endParaRPr lang="en-US" sz="3400" b="0" dirty="0" smtClean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Work on SPP within specific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</a:t>
              </a:r>
              <a:r>
                <a:rPr lang="en-US" sz="3400" b="0" dirty="0" smtClean="0"/>
                <a:t>  </a:t>
              </a:r>
              <a:r>
                <a:rPr lang="en-US" sz="3400" b="0" dirty="0" smtClean="0"/>
                <a:t>clusters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Perform more analysis:</a:t>
              </a:r>
            </a:p>
            <a:p>
              <a:pPr marL="1018047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Data for other medical </a:t>
              </a:r>
            </a:p>
            <a:p>
              <a:pPr lvl="1"/>
              <a:r>
                <a:rPr lang="en-US" sz="3400" b="0" dirty="0" smtClean="0"/>
                <a:t>     conditions in addition to this </a:t>
              </a:r>
            </a:p>
            <a:p>
              <a:pPr lvl="1"/>
              <a:r>
                <a:rPr lang="en-US" sz="3400" b="0" dirty="0" smtClean="0"/>
                <a:t>     work on Malaria, </a:t>
              </a:r>
            </a:p>
            <a:p>
              <a:pPr marL="1018047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Larger overall volume of </a:t>
              </a:r>
            </a:p>
            <a:p>
              <a:pPr lvl="1"/>
              <a:r>
                <a:rPr lang="en-US" sz="3400" b="0" dirty="0"/>
                <a:t> </a:t>
              </a:r>
              <a:r>
                <a:rPr lang="en-US" sz="3400" b="0" dirty="0" smtClean="0"/>
                <a:t>    data</a:t>
              </a:r>
              <a:endParaRPr lang="en-US" sz="3400" b="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400" y="12310603"/>
              <a:ext cx="11887200" cy="52533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Discussion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6600628" y="17799498"/>
            <a:ext cx="3153453" cy="3742762"/>
            <a:chOff x="13611841" y="33855153"/>
            <a:chExt cx="3153453" cy="3742762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1" t="12643" r="11439" b="7859"/>
            <a:stretch/>
          </p:blipFill>
          <p:spPr>
            <a:xfrm>
              <a:off x="13611841" y="35822133"/>
              <a:ext cx="1332412" cy="177578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03" t="16423" r="9461" b="11647"/>
            <a:stretch/>
          </p:blipFill>
          <p:spPr>
            <a:xfrm>
              <a:off x="15249157" y="33855153"/>
              <a:ext cx="1516137" cy="1371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" name="Group 23"/>
          <p:cNvGrpSpPr/>
          <p:nvPr/>
        </p:nvGrpSpPr>
        <p:grpSpPr>
          <a:xfrm>
            <a:off x="13499995" y="17423454"/>
            <a:ext cx="1883580" cy="3429000"/>
            <a:chOff x="18595752" y="34586730"/>
            <a:chExt cx="1883580" cy="3429000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9132" y="34586730"/>
              <a:ext cx="1600200" cy="160020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0" t="11501" r="10120" b="5459"/>
            <a:stretch/>
          </p:blipFill>
          <p:spPr>
            <a:xfrm>
              <a:off x="18595752" y="36186930"/>
              <a:ext cx="1725768" cy="18288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3" t="24411" r="11214" b="14185"/>
          <a:stretch/>
        </p:blipFill>
        <p:spPr>
          <a:xfrm>
            <a:off x="15349367" y="17297400"/>
            <a:ext cx="2329033" cy="1241362"/>
          </a:xfrm>
          <a:prstGeom prst="rect">
            <a:avLst/>
          </a:prstGeom>
          <a:ln>
            <a:noFill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6576" y="18166278"/>
            <a:ext cx="1600200" cy="16002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229" y="34290000"/>
            <a:ext cx="4876800" cy="36576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086" y="34290000"/>
            <a:ext cx="4876800" cy="36576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0" y="22326600"/>
            <a:ext cx="4876800" cy="36576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0" y="22326600"/>
            <a:ext cx="4876800" cy="36576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920" y="10238725"/>
            <a:ext cx="3429000" cy="3429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56" y="10238725"/>
            <a:ext cx="3429000" cy="3429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0" b="4847"/>
          <a:stretch/>
        </p:blipFill>
        <p:spPr>
          <a:xfrm>
            <a:off x="34027262" y="29491250"/>
            <a:ext cx="3856680" cy="388620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3197840" y="26498255"/>
            <a:ext cx="12070475" cy="11445857"/>
            <a:chOff x="914011" y="12147533"/>
            <a:chExt cx="11887589" cy="6161829"/>
          </a:xfrm>
        </p:grpSpPr>
        <p:sp>
          <p:nvSpPr>
            <p:cNvPr id="31" name="TextBox 30"/>
            <p:cNvSpPr txBox="1"/>
            <p:nvPr/>
          </p:nvSpPr>
          <p:spPr>
            <a:xfrm>
              <a:off x="914011" y="12147533"/>
              <a:ext cx="11887200" cy="8860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Q3: Dose Response Correlated with Combination Response and Synergy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400" y="13040070"/>
              <a:ext cx="11887200" cy="526929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b="0" dirty="0" smtClean="0"/>
                <a:t>Method: compare </a:t>
              </a:r>
              <a:r>
                <a:rPr lang="en-US" sz="3400" b="0" dirty="0" smtClean="0"/>
                <a:t>corresponding </a:t>
              </a:r>
            </a:p>
            <a:p>
              <a:r>
                <a:rPr lang="en-US" sz="3400" b="0" dirty="0" smtClean="0"/>
                <a:t>x and y dose responses </a:t>
              </a:r>
              <a:r>
                <a:rPr lang="en-US" sz="3400" b="0" baseline="30000" dirty="0" smtClean="0"/>
                <a:t>5</a:t>
              </a:r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Dose </a:t>
              </a:r>
              <a:r>
                <a:rPr lang="en-US" sz="3400" b="0" dirty="0" smtClean="0"/>
                <a:t>Response Correlated with Combination Response</a:t>
              </a:r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Visualizing Dissimilarity of Dose Responses in an Assay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Dose Response Correlated with </a:t>
              </a:r>
              <a:r>
                <a:rPr lang="el-GR" sz="3600" b="0" dirty="0"/>
                <a:t>Δ</a:t>
              </a:r>
              <a:r>
                <a:rPr lang="en-US" sz="3400" b="0" dirty="0" smtClean="0"/>
                <a:t> Bliss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1000" y="4366451"/>
            <a:ext cx="37502943" cy="243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smtClean="0">
                <a:solidFill>
                  <a:srgbClr val="760000"/>
                </a:solidFill>
              </a:rPr>
              <a:t>Similar Compounds Show Similar Activities- </a:t>
            </a:r>
            <a:r>
              <a:rPr lang="en-US" sz="6000" dirty="0" smtClean="0">
                <a:solidFill>
                  <a:srgbClr val="760000"/>
                </a:solidFill>
              </a:rPr>
              <a:t>Is This True for </a:t>
            </a:r>
            <a:r>
              <a:rPr lang="en-US" sz="6000" dirty="0" smtClean="0">
                <a:solidFill>
                  <a:srgbClr val="760000"/>
                </a:solidFill>
              </a:rPr>
              <a:t>Compound Combinations?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1999" y="6441290"/>
            <a:ext cx="37121943" cy="137713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000" b="0" dirty="0" smtClean="0"/>
              <a:t>Sarita Lee, Rajarshi Guha, Lu Chen</a:t>
            </a:r>
          </a:p>
          <a:p>
            <a:pPr algn="ctr"/>
            <a:r>
              <a:rPr lang="en-US" sz="4000" b="0" dirty="0"/>
              <a:t>National Center for Advancing Translational Sciences, National Institutes of Health, Rockville, Maryland </a:t>
            </a:r>
            <a:r>
              <a:rPr lang="en-US" sz="4000" b="0" dirty="0" smtClean="0"/>
              <a:t>20850</a:t>
            </a:r>
          </a:p>
          <a:p>
            <a:pPr algn="ctr"/>
            <a:endParaRPr lang="en-US" sz="4000" b="0" dirty="0" smtClean="0"/>
          </a:p>
          <a:p>
            <a:pPr algn="ctr"/>
            <a:endParaRPr lang="en-US" sz="4000" b="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457200" y="8297389"/>
            <a:ext cx="12070080" cy="16540026"/>
            <a:chOff x="906525" y="9753600"/>
            <a:chExt cx="11895075" cy="7007597"/>
          </a:xfrm>
        </p:grpSpPr>
        <p:sp>
          <p:nvSpPr>
            <p:cNvPr id="10" name="TextBox 9"/>
            <p:cNvSpPr txBox="1"/>
            <p:nvPr/>
          </p:nvSpPr>
          <p:spPr>
            <a:xfrm>
              <a:off x="914400" y="9753600"/>
              <a:ext cx="11887200" cy="38740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Introduction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525" y="10139347"/>
              <a:ext cx="11895075" cy="662185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r>
                <a:rPr lang="en-US" sz="3400" dirty="0" smtClean="0"/>
                <a:t>Drug Combination and Synergy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Drug combinations are used to treat many medical conditions such as:  HIV, malaria, and cancer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Sometimes the combined effect of drugs is different than their individual effects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Better effect: </a:t>
              </a: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synergism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Same effect: </a:t>
              </a: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additive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Worse effect: antagonism</a:t>
              </a:r>
            </a:p>
            <a:p>
              <a:pPr marL="457200" lvl="1"/>
              <a:endParaRPr lang="en-US" sz="1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3400" dirty="0" smtClean="0"/>
                <a:t>Combination Screening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/>
                <a:t>Traditionally, screening for drug </a:t>
              </a:r>
              <a:endParaRPr lang="en-US" sz="3400" b="0" dirty="0" smtClean="0"/>
            </a:p>
            <a:p>
              <a:r>
                <a:rPr lang="en-US" sz="3400" b="0" dirty="0" smtClean="0"/>
                <a:t>     combinations is slow process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Since </a:t>
              </a:r>
              <a:r>
                <a:rPr lang="en-US" sz="3400" b="0" dirty="0"/>
                <a:t>NCATS has high </a:t>
              </a:r>
              <a:r>
                <a:rPr lang="en-US" sz="3400" b="0" dirty="0" smtClean="0"/>
                <a:t>throughput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screening, </a:t>
              </a:r>
              <a:r>
                <a:rPr lang="en-US" sz="3400" b="0" dirty="0"/>
                <a:t>data for thousands of </a:t>
              </a:r>
              <a:endParaRPr lang="en-US" sz="3400" b="0" dirty="0" smtClean="0"/>
            </a:p>
            <a:p>
              <a:r>
                <a:rPr lang="en-US" sz="3400" b="0" dirty="0" smtClean="0"/>
                <a:t>     drug </a:t>
              </a:r>
              <a:r>
                <a:rPr lang="en-US" sz="3400" b="0" dirty="0"/>
                <a:t>combinations can be generated </a:t>
              </a:r>
              <a:r>
                <a:rPr lang="en-US" sz="3400" b="0" dirty="0" smtClean="0"/>
                <a:t>quickly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Presents opportunity to do large-scale analysis</a:t>
              </a:r>
            </a:p>
            <a:p>
              <a:endParaRPr lang="en-US" sz="1600" b="0" dirty="0" smtClean="0"/>
            </a:p>
            <a:p>
              <a:r>
                <a:rPr lang="en-US" sz="3400" dirty="0" smtClean="0"/>
                <a:t>Metrics to Measure Synergy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3400" b="0" dirty="0"/>
                <a:t>Synergy is quantified with respect to a model of </a:t>
              </a:r>
              <a:r>
                <a:rPr lang="en-US" sz="3400" b="0" dirty="0" smtClean="0"/>
                <a:t>additivity </a:t>
              </a:r>
              <a:r>
                <a:rPr lang="en-US" sz="3400" b="0" baseline="30000" dirty="0" smtClean="0"/>
                <a:t>1</a:t>
              </a:r>
              <a:endParaRPr lang="en-US" sz="3400" b="0" baseline="30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3400" b="0" dirty="0"/>
                <a:t>Three Models: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Highest Single Agent (HSA)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Bliss Independence Model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Loewe Additivity Model</a:t>
              </a:r>
            </a:p>
            <a:p>
              <a:pPr marL="467853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Used Bliss Independence </a:t>
              </a:r>
              <a:r>
                <a:rPr lang="en-US" sz="3400" b="0" dirty="0" smtClean="0"/>
                <a:t>Model</a:t>
              </a:r>
              <a:r>
                <a:rPr lang="en-US" sz="3400" b="0" dirty="0"/>
                <a:t>-</a:t>
              </a:r>
            </a:p>
            <a:p>
              <a:r>
                <a:rPr lang="en-US" sz="3400" b="0" dirty="0"/>
                <a:t>    convenient and more robust in a high </a:t>
              </a:r>
            </a:p>
            <a:p>
              <a:r>
                <a:rPr lang="en-US" sz="3400" b="0" dirty="0"/>
                <a:t>    throughput screening setting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Synergistic- more blue; Antagonistic - more red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1600" b="0" dirty="0"/>
            </a:p>
            <a:p>
              <a:r>
                <a:rPr lang="en-US" sz="3400" dirty="0" smtClean="0"/>
                <a:t>Similarity Property Principle (SPP)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“Similar compounds have similar properties” </a:t>
              </a:r>
              <a:r>
                <a:rPr lang="en-US" sz="3400" b="0" baseline="30000" dirty="0" smtClean="0"/>
                <a:t>2,3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Want to know if this is true for drug combinations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400" b="0" dirty="0"/>
            </a:p>
            <a:p>
              <a:endParaRPr lang="en-US" sz="3400" b="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3242" y="29073777"/>
            <a:ext cx="12070080" cy="8870341"/>
            <a:chOff x="914400" y="20141158"/>
            <a:chExt cx="36576000" cy="9333003"/>
          </a:xfrm>
        </p:grpSpPr>
        <p:sp>
          <p:nvSpPr>
            <p:cNvPr id="14" name="TextBox 13"/>
            <p:cNvSpPr txBox="1"/>
            <p:nvPr/>
          </p:nvSpPr>
          <p:spPr>
            <a:xfrm>
              <a:off x="914400" y="20141158"/>
              <a:ext cx="36576000" cy="192418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Q1: Metrics to Compute Matrix Dissimilarity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400" y="22043998"/>
              <a:ext cx="36576000" cy="74301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dirty="0" smtClean="0"/>
                <a:t>Methods Insensitive to Spatial Distribution</a:t>
              </a:r>
              <a:endParaRPr lang="en-US" sz="800" dirty="0" smtClean="0"/>
            </a:p>
            <a:p>
              <a:pPr marL="514350" indent="-514350">
                <a:buAutoNum type="arabicPeriod"/>
              </a:pPr>
              <a:r>
                <a:rPr lang="en-US" sz="3400" b="0" dirty="0" smtClean="0"/>
                <a:t>Root Mean Standard Error</a:t>
              </a:r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2. Euclidean Distance</a:t>
              </a:r>
            </a:p>
            <a:p>
              <a:pPr marL="514350" indent="-514350">
                <a:buAutoNum type="arabicPeriod"/>
              </a:pP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r>
                <a:rPr lang="en-US" sz="3400" b="0" dirty="0" smtClean="0"/>
                <a:t>3. Two- Sample Kolmogorov- Smirnov Test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dirty="0" smtClean="0"/>
            </a:p>
            <a:p>
              <a:endParaRPr lang="en-US" sz="3400" dirty="0"/>
            </a:p>
            <a:p>
              <a:r>
                <a:rPr lang="en-US" sz="3400" dirty="0" smtClean="0"/>
                <a:t>Methods Sensitive to Spatial Distribution</a:t>
              </a:r>
            </a:p>
            <a:p>
              <a:r>
                <a:rPr lang="en-US" sz="3400" b="0" dirty="0" smtClean="0"/>
                <a:t>4. </a:t>
              </a:r>
              <a:r>
                <a:rPr lang="en-US" sz="3400" b="0" dirty="0" err="1" smtClean="0"/>
                <a:t>Syrjala</a:t>
              </a:r>
              <a:r>
                <a:rPr lang="en-US" sz="3400" b="0" dirty="0" smtClean="0"/>
                <a:t> Test </a:t>
              </a:r>
              <a:r>
                <a:rPr lang="en-US" sz="3400" b="0" baseline="30000" dirty="0"/>
                <a:t>4</a:t>
              </a:r>
              <a:endParaRPr lang="en-US" sz="3400" b="0" baseline="30000" dirty="0" smtClean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 smtClean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/>
            </a:p>
            <a:p>
              <a:endParaRPr lang="en-US" sz="2400" b="0" dirty="0"/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3600" b="0" dirty="0"/>
                <a:t>Using these </a:t>
              </a:r>
              <a:r>
                <a:rPr lang="en-US" sz="3600" b="0" dirty="0" smtClean="0"/>
                <a:t>metrics</a:t>
              </a:r>
              <a:r>
                <a:rPr lang="en-US" sz="3600" b="0" dirty="0"/>
                <a:t>, dissimilarity was computed for </a:t>
              </a:r>
              <a:r>
                <a:rPr lang="en-US" sz="3600" b="0" dirty="0" smtClean="0"/>
                <a:t>comparing all </a:t>
              </a:r>
              <a:r>
                <a:rPr lang="en-US" sz="3600" b="0" dirty="0"/>
                <a:t>pairs of drug </a:t>
              </a:r>
              <a:r>
                <a:rPr lang="en-US" sz="3600" b="0" dirty="0" smtClean="0"/>
                <a:t>combinations</a:t>
              </a:r>
              <a:endParaRPr lang="en-US" sz="32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600" b="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457200"/>
            <a:ext cx="37566600" cy="4105107"/>
            <a:chOff x="381000" y="457200"/>
            <a:chExt cx="37566600" cy="4105107"/>
          </a:xfrm>
        </p:grpSpPr>
        <p:pic>
          <p:nvPicPr>
            <p:cNvPr id="2" name="Picture 1" descr="background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99146"/>
              <a:ext cx="37490400" cy="3844254"/>
            </a:xfrm>
            <a:prstGeom prst="rect">
              <a:avLst/>
            </a:prstGeom>
          </p:spPr>
        </p:pic>
        <p:pic>
          <p:nvPicPr>
            <p:cNvPr id="5" name="Picture 4" descr="NCATS-logos-(large)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00" y="601156"/>
              <a:ext cx="12649200" cy="3589843"/>
            </a:xfrm>
            <a:prstGeom prst="rect">
              <a:avLst/>
            </a:prstGeom>
          </p:spPr>
        </p:pic>
        <p:pic>
          <p:nvPicPr>
            <p:cNvPr id="6" name="Picture 5" descr="NCATS-title-(large)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57200"/>
              <a:ext cx="13233744" cy="410510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13198489" y="8297391"/>
            <a:ext cx="1207008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rgbClr val="760000"/>
                </a:solidFill>
              </a:rPr>
              <a:t>Q1: Visualizing </a:t>
            </a:r>
            <a:r>
              <a:rPr lang="en-US" sz="4800" dirty="0">
                <a:solidFill>
                  <a:srgbClr val="760000"/>
                </a:solidFill>
              </a:rPr>
              <a:t>Dissimilarity </a:t>
            </a:r>
            <a:r>
              <a:rPr lang="en-US" sz="4800" dirty="0" smtClean="0">
                <a:solidFill>
                  <a:srgbClr val="760000"/>
                </a:solidFill>
              </a:rPr>
              <a:t>in an Assay</a:t>
            </a:r>
            <a:endParaRPr lang="en-US" sz="4800" dirty="0">
              <a:solidFill>
                <a:srgbClr val="76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198489" y="9211792"/>
            <a:ext cx="12070080" cy="44264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numCol="1" rtlCol="0" anchor="t">
            <a:noAutofit/>
          </a:bodyPr>
          <a:lstStyle/>
          <a:p>
            <a:pPr marL="0" indent="0">
              <a:buNone/>
            </a:pPr>
            <a:r>
              <a:rPr lang="en-US" sz="3400" b="0" dirty="0" smtClean="0"/>
              <a:t>Malaria Assay ID 1764: screening 480 drug combinations</a:t>
            </a:r>
          </a:p>
          <a:p>
            <a:r>
              <a:rPr lang="en-US" sz="3400" b="0" dirty="0"/>
              <a:t>Similar- more red; Dissimilar- more </a:t>
            </a:r>
            <a:r>
              <a:rPr lang="en-US" sz="3400" b="0" dirty="0" smtClean="0"/>
              <a:t>yellow</a:t>
            </a:r>
            <a:endParaRPr lang="en-US" sz="3400" b="0" dirty="0"/>
          </a:p>
          <a:p>
            <a:pPr marL="0" indent="0">
              <a:buNone/>
            </a:pPr>
            <a:r>
              <a:rPr lang="en-US" sz="3400" b="0" dirty="0" smtClean="0"/>
              <a:t> </a:t>
            </a:r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</p:txBody>
      </p:sp>
      <p:grpSp>
        <p:nvGrpSpPr>
          <p:cNvPr id="44" name="Group 43"/>
          <p:cNvGrpSpPr/>
          <p:nvPr/>
        </p:nvGrpSpPr>
        <p:grpSpPr>
          <a:xfrm>
            <a:off x="25847040" y="34056253"/>
            <a:ext cx="12070080" cy="3887859"/>
            <a:chOff x="914400" y="11887200"/>
            <a:chExt cx="11887200" cy="7962513"/>
          </a:xfrm>
        </p:grpSpPr>
        <p:sp>
          <p:nvSpPr>
            <p:cNvPr id="45" name="TextBox 44"/>
            <p:cNvSpPr txBox="1"/>
            <p:nvPr/>
          </p:nvSpPr>
          <p:spPr>
            <a:xfrm>
              <a:off x="914400" y="11887200"/>
              <a:ext cx="11887200" cy="187273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References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4400" y="13759933"/>
              <a:ext cx="11887200" cy="60897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1</a:t>
              </a:r>
              <a:r>
                <a:rPr lang="en-US" sz="1800" b="0" dirty="0"/>
                <a:t> </a:t>
              </a:r>
              <a:r>
                <a:rPr lang="en-US" sz="1800" b="0" dirty="0" smtClean="0"/>
                <a:t>Nikolaus </a:t>
              </a:r>
              <a:r>
                <a:rPr lang="en-US" sz="1800" b="0" dirty="0"/>
                <a:t>J. </a:t>
              </a:r>
              <a:r>
                <a:rPr lang="en-US" sz="1800" b="0" dirty="0" err="1"/>
                <a:t>Sucher</a:t>
              </a:r>
              <a:r>
                <a:rPr lang="en-US" sz="1800" b="0" dirty="0"/>
                <a:t> (2014). Searching for synergy in silico, in vitro and in vivo. </a:t>
              </a:r>
              <a:r>
                <a:rPr lang="en-US" sz="1800" b="0" i="1" dirty="0"/>
                <a:t>Synergy</a:t>
              </a:r>
              <a:r>
                <a:rPr lang="en-US" sz="1800" b="0" dirty="0"/>
                <a:t>, 1(1), 30-43.</a:t>
              </a:r>
              <a:endParaRPr lang="en-US" sz="1800" b="0" i="1" dirty="0"/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2</a:t>
              </a:r>
              <a:r>
                <a:rPr lang="en-US" sz="1800" b="0" dirty="0" smtClean="0"/>
                <a:t> Yvonne </a:t>
              </a:r>
              <a:r>
                <a:rPr lang="en-US" sz="1800" b="0" dirty="0"/>
                <a:t>C. Martin, James L. </a:t>
              </a:r>
              <a:r>
                <a:rPr lang="en-US" sz="1800" b="0" dirty="0" err="1"/>
                <a:t>Kofron</a:t>
              </a:r>
              <a:r>
                <a:rPr lang="en-US" sz="1800" b="0" dirty="0"/>
                <a:t>, Linda M. </a:t>
              </a:r>
              <a:r>
                <a:rPr lang="en-US" sz="1800" b="0" dirty="0" err="1"/>
                <a:t>Traphagen</a:t>
              </a:r>
              <a:r>
                <a:rPr lang="en-US" sz="1800" b="0" dirty="0"/>
                <a:t> (2002). Do Structurally Similar Molecules Have Similar  </a:t>
              </a:r>
              <a:r>
                <a:rPr lang="en-US" sz="1800" b="0" dirty="0" smtClean="0"/>
                <a:t>    Biological </a:t>
              </a:r>
              <a:r>
                <a:rPr lang="en-US" sz="1800" b="0" dirty="0"/>
                <a:t>Activity? </a:t>
              </a:r>
              <a:r>
                <a:rPr lang="en-US" sz="1800" b="0" i="1" dirty="0"/>
                <a:t>Journal of Medicinal Chemistry</a:t>
              </a:r>
              <a:r>
                <a:rPr lang="en-US" sz="1800" b="0" dirty="0"/>
                <a:t>, </a:t>
              </a:r>
              <a:r>
                <a:rPr lang="en-US" sz="1800" b="0" i="1" dirty="0"/>
                <a:t>45</a:t>
              </a:r>
              <a:r>
                <a:rPr lang="en-US" sz="1800" b="0" dirty="0"/>
                <a:t> (19), 4350-4358.</a:t>
              </a:r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3</a:t>
              </a:r>
              <a:r>
                <a:rPr lang="en-US" sz="1800" b="0" dirty="0" smtClean="0"/>
                <a:t> Rajarshi </a:t>
              </a:r>
              <a:r>
                <a:rPr lang="en-US" sz="1800" b="0" dirty="0"/>
                <a:t>Guha, John H. Van </a:t>
              </a:r>
              <a:r>
                <a:rPr lang="en-US" sz="1800" b="0" dirty="0" err="1"/>
                <a:t>Drie</a:t>
              </a:r>
              <a:r>
                <a:rPr lang="en-US" sz="1800" b="0" dirty="0"/>
                <a:t> (2008). Structure-Activity Landscape Index: Identifying and Quantifying Activity </a:t>
              </a:r>
              <a:r>
                <a:rPr lang="en-US" sz="1800" b="0" dirty="0" smtClean="0"/>
                <a:t>Cliffs</a:t>
              </a:r>
              <a:r>
                <a:rPr lang="en-US" sz="1800" b="0" dirty="0"/>
                <a:t>. </a:t>
              </a:r>
              <a:r>
                <a:rPr lang="en-US" sz="1800" b="0" i="1" dirty="0"/>
                <a:t>Journal of Chemical Informatics and Modeling</a:t>
              </a:r>
              <a:r>
                <a:rPr lang="en-US" sz="1800" b="0" dirty="0"/>
                <a:t>, 48(3), 646-658.</a:t>
              </a:r>
              <a:endParaRPr lang="en-US" sz="1800" b="0" i="1" dirty="0"/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4</a:t>
              </a:r>
              <a:r>
                <a:rPr lang="en-US" sz="1800" b="0" dirty="0" smtClean="0"/>
                <a:t> Stephen </a:t>
              </a:r>
              <a:r>
                <a:rPr lang="en-US" sz="1800" b="0" dirty="0"/>
                <a:t>E. </a:t>
              </a:r>
              <a:r>
                <a:rPr lang="en-US" sz="1800" b="0" dirty="0" err="1"/>
                <a:t>Syrjala</a:t>
              </a:r>
              <a:r>
                <a:rPr lang="en-US" sz="1800" b="0" dirty="0"/>
                <a:t>, (1996). A Statistical Test for a Difference between the Spatial Distributions of Two Populations. </a:t>
              </a:r>
              <a:r>
                <a:rPr lang="en-US" sz="1800" b="0" i="1" dirty="0"/>
                <a:t>Ecology,</a:t>
              </a:r>
              <a:r>
                <a:rPr lang="en-US" sz="1800" b="0" dirty="0"/>
                <a:t> </a:t>
              </a:r>
              <a:r>
                <a:rPr lang="en-US" sz="1800" b="0" i="1" dirty="0"/>
                <a:t>77</a:t>
              </a:r>
              <a:r>
                <a:rPr lang="en-US" sz="1800" b="0" dirty="0"/>
                <a:t>(1), 75-80. </a:t>
              </a:r>
              <a:endParaRPr lang="en-US" sz="1800" b="0" dirty="0" smtClean="0"/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5</a:t>
              </a:r>
              <a:r>
                <a:rPr lang="en-US" sz="1800" b="0" dirty="0" smtClean="0"/>
                <a:t> Lawrence </a:t>
              </a:r>
              <a:r>
                <a:rPr lang="en-US" sz="1800" b="0" dirty="0"/>
                <a:t>I-</a:t>
              </a:r>
              <a:r>
                <a:rPr lang="en-US" sz="1800" b="0" dirty="0" err="1"/>
                <a:t>Kuei</a:t>
              </a:r>
              <a:r>
                <a:rPr lang="en-US" sz="1800" b="0" dirty="0"/>
                <a:t> Lin. (1989). A Concordance Correlation Coefficient to Evaluate Reproducibility. </a:t>
              </a:r>
              <a:r>
                <a:rPr lang="en-US" sz="1800" b="0" i="1" dirty="0"/>
                <a:t>Biometrics,</a:t>
              </a:r>
              <a:r>
                <a:rPr lang="en-US" sz="1800" b="0" dirty="0"/>
                <a:t> </a:t>
              </a:r>
              <a:r>
                <a:rPr lang="en-US" sz="1800" b="0" i="1" dirty="0"/>
                <a:t>45</a:t>
              </a:r>
              <a:r>
                <a:rPr lang="en-US" sz="1800" b="0" dirty="0"/>
                <a:t>(1), 255-268. </a:t>
              </a:r>
              <a:endParaRPr lang="en-US" sz="1800" b="0" dirty="0">
                <a:solidFill>
                  <a:srgbClr val="FF0000"/>
                </a:solidFill>
              </a:endParaRPr>
            </a:p>
            <a:p>
              <a:pPr>
                <a:spcBef>
                  <a:spcPts val="600"/>
                </a:spcBef>
              </a:pPr>
              <a:endParaRPr lang="en-US" sz="1800" b="0" i="1" dirty="0"/>
            </a:p>
            <a:p>
              <a:endParaRPr lang="en-US" sz="1800" b="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411392" y="11394144"/>
            <a:ext cx="4050935" cy="4593530"/>
            <a:chOff x="8200149" y="11699088"/>
            <a:chExt cx="4050935" cy="459353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149" y="12202124"/>
              <a:ext cx="3200400" cy="3200400"/>
            </a:xfrm>
            <a:prstGeom prst="rect">
              <a:avLst/>
            </a:prstGeom>
          </p:spPr>
        </p:pic>
        <p:sp>
          <p:nvSpPr>
            <p:cNvPr id="40" name="Right Arrow 39"/>
            <p:cNvSpPr/>
            <p:nvPr/>
          </p:nvSpPr>
          <p:spPr>
            <a:xfrm rot="16200000">
              <a:off x="10189991" y="13292427"/>
              <a:ext cx="2743200" cy="520226"/>
            </a:xfrm>
            <a:prstGeom prst="rightArrow">
              <a:avLst>
                <a:gd name="adj1" fmla="val 50000"/>
                <a:gd name="adj2" fmla="val 71154"/>
              </a:avLst>
            </a:prstGeom>
            <a:gradFill>
              <a:gsLst>
                <a:gs pos="0">
                  <a:schemeClr val="tx1"/>
                </a:gs>
                <a:gs pos="57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 rot="10800000">
              <a:off x="8268282" y="15315227"/>
              <a:ext cx="2743200" cy="520226"/>
            </a:xfrm>
            <a:prstGeom prst="rightArrow">
              <a:avLst>
                <a:gd name="adj1" fmla="val 50000"/>
                <a:gd name="adj2" fmla="val 71154"/>
              </a:avLst>
            </a:prstGeom>
            <a:gradFill>
              <a:gsLst>
                <a:gs pos="0">
                  <a:schemeClr val="tx1"/>
                </a:gs>
                <a:gs pos="57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314004" y="15830953"/>
              <a:ext cx="1436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X</a:t>
              </a:r>
              <a:endParaRPr lang="en-US" sz="2400" b="0" i="1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11456526" y="13321706"/>
              <a:ext cx="112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Y</a:t>
              </a:r>
              <a:endParaRPr lang="en-US" sz="2400" b="0" i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03516" y="11699088"/>
              <a:ext cx="30979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0" i="1" dirty="0" smtClean="0"/>
                <a:t>Response Matrix</a:t>
              </a:r>
              <a:endParaRPr lang="en-US" sz="2600" b="0" i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57530" y="18653863"/>
            <a:ext cx="2772347" cy="3624732"/>
            <a:chOff x="9050685" y="19409175"/>
            <a:chExt cx="2772347" cy="36247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685" y="20290707"/>
              <a:ext cx="2743200" cy="27432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50685" y="19409175"/>
              <a:ext cx="2772347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b="0" i="1" dirty="0" smtClean="0"/>
                <a:t>Synergy Matrix- </a:t>
              </a:r>
            </a:p>
            <a:p>
              <a:r>
                <a:rPr lang="el-GR" sz="2600" b="0" i="1" dirty="0" smtClean="0"/>
                <a:t>Δ</a:t>
              </a:r>
              <a:r>
                <a:rPr lang="en-US" sz="2600" b="0" i="1" dirty="0" smtClean="0"/>
                <a:t> Bliss</a:t>
              </a:r>
              <a:endParaRPr lang="en-US" sz="2600" b="0" i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76477" y="25470664"/>
            <a:ext cx="12066845" cy="2969864"/>
            <a:chOff x="917587" y="12051354"/>
            <a:chExt cx="11887200" cy="5336933"/>
          </a:xfrm>
        </p:grpSpPr>
        <p:sp>
          <p:nvSpPr>
            <p:cNvPr id="53" name="TextBox 52"/>
            <p:cNvSpPr txBox="1"/>
            <p:nvPr/>
          </p:nvSpPr>
          <p:spPr>
            <a:xfrm>
              <a:off x="917587" y="12051354"/>
              <a:ext cx="11887200" cy="16432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Questions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7587" y="13694558"/>
              <a:ext cx="11887200" cy="36937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r>
                <a:rPr lang="en-US" sz="3400" b="0" dirty="0" smtClean="0"/>
                <a:t>1. What are metrics for dissimilarity between responses?</a:t>
              </a:r>
            </a:p>
            <a:p>
              <a:r>
                <a:rPr lang="en-US" sz="3400" b="0" dirty="0"/>
                <a:t>2</a:t>
              </a:r>
              <a:r>
                <a:rPr lang="en-US" sz="3400" b="0" dirty="0" smtClean="0"/>
                <a:t>. Does chemical structure correlate to response? Synergy? </a:t>
              </a:r>
            </a:p>
            <a:p>
              <a:r>
                <a:rPr lang="en-US" sz="3400" b="0" dirty="0" smtClean="0"/>
                <a:t>3. Does dose response correlate to response? Synergy? </a:t>
              </a: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4" y="32564756"/>
            <a:ext cx="3701727" cy="1143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9" y="34597275"/>
            <a:ext cx="2917255" cy="11430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456470" y="32641758"/>
            <a:ext cx="5224189" cy="2770169"/>
            <a:chOff x="6624532" y="33845910"/>
            <a:chExt cx="5224189" cy="277016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721" y="34330079"/>
              <a:ext cx="2286000" cy="2286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532" y="34330079"/>
              <a:ext cx="2286000" cy="22860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624532" y="33868414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Combo A 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62721" y="33845910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Combo B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6464397" y="31119458"/>
            <a:ext cx="2194223" cy="2146980"/>
            <a:chOff x="28717928" y="22636568"/>
            <a:chExt cx="2194223" cy="2146980"/>
          </a:xfrm>
        </p:grpSpPr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54751" y="22726148"/>
              <a:ext cx="2057400" cy="2057400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28717928" y="24201304"/>
              <a:ext cx="2057400" cy="27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 rot="5400000">
              <a:off x="29479440" y="23528108"/>
              <a:ext cx="2057400" cy="274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ight Arrow 130"/>
          <p:cNvSpPr/>
          <p:nvPr/>
        </p:nvSpPr>
        <p:spPr>
          <a:xfrm>
            <a:off x="15473044" y="32576824"/>
            <a:ext cx="822960" cy="4572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3317543" y="29824644"/>
            <a:ext cx="4046788" cy="2152148"/>
            <a:chOff x="13487400" y="29260800"/>
            <a:chExt cx="4046788" cy="2152148"/>
          </a:xfrm>
        </p:grpSpPr>
        <p:grpSp>
          <p:nvGrpSpPr>
            <p:cNvPr id="28" name="Group 27"/>
            <p:cNvGrpSpPr/>
            <p:nvPr/>
          </p:nvGrpSpPr>
          <p:grpSpPr>
            <a:xfrm>
              <a:off x="14451562" y="29260800"/>
              <a:ext cx="2234024" cy="2152148"/>
              <a:chOff x="26342828" y="22631400"/>
              <a:chExt cx="2234024" cy="2152148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19452" y="22726148"/>
                <a:ext cx="2057400" cy="2057400"/>
              </a:xfrm>
              <a:prstGeom prst="rect">
                <a:avLst/>
              </a:prstGeom>
            </p:spPr>
          </p:pic>
          <p:sp>
            <p:nvSpPr>
              <p:cNvPr id="120" name="Rectangle 119"/>
              <p:cNvSpPr/>
              <p:nvPr/>
            </p:nvSpPr>
            <p:spPr>
              <a:xfrm>
                <a:off x="26342828" y="24196136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5400000">
                <a:off x="27104340" y="23522940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Right Arrow 129"/>
            <p:cNvSpPr/>
            <p:nvPr/>
          </p:nvSpPr>
          <p:spPr>
            <a:xfrm>
              <a:off x="13487400" y="30708600"/>
              <a:ext cx="82296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Arrow 131"/>
            <p:cNvSpPr/>
            <p:nvPr/>
          </p:nvSpPr>
          <p:spPr>
            <a:xfrm flipH="1">
              <a:off x="16711228" y="29675755"/>
              <a:ext cx="822960" cy="457200"/>
            </a:xfrm>
            <a:prstGeom prst="rightArrow">
              <a:avLst/>
            </a:prstGeom>
            <a:solidFill>
              <a:srgbClr val="76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Right Arrow 132"/>
          <p:cNvSpPr/>
          <p:nvPr/>
        </p:nvSpPr>
        <p:spPr>
          <a:xfrm flipH="1">
            <a:off x="18658620" y="31589845"/>
            <a:ext cx="822960" cy="457200"/>
          </a:xfrm>
          <a:prstGeom prst="rightArrow">
            <a:avLst/>
          </a:prstGeom>
          <a:solidFill>
            <a:srgbClr val="76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25877520" y="8293468"/>
            <a:ext cx="12070080" cy="13919733"/>
            <a:chOff x="914400" y="11887198"/>
            <a:chExt cx="11887200" cy="7239713"/>
          </a:xfrm>
        </p:grpSpPr>
        <p:sp>
          <p:nvSpPr>
            <p:cNvPr id="109" name="TextBox 108"/>
            <p:cNvSpPr txBox="1"/>
            <p:nvPr/>
          </p:nvSpPr>
          <p:spPr>
            <a:xfrm>
              <a:off x="914400" y="11887198"/>
              <a:ext cx="11887200" cy="4755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Conclusion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14400" y="12362781"/>
              <a:ext cx="11887200" cy="676413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pPr marL="0" indent="0">
                <a:buNone/>
              </a:pPr>
              <a:r>
                <a:rPr lang="en-US" sz="3400" dirty="0"/>
                <a:t>Individual Compounds: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Structural similarity suppose to </a:t>
              </a:r>
              <a:endParaRPr lang="en-US" sz="3400" b="0" dirty="0" smtClean="0"/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correlate </a:t>
              </a:r>
              <a:r>
                <a:rPr lang="en-US" sz="3400" b="0" dirty="0"/>
                <a:t>to dose response </a:t>
              </a:r>
              <a:endParaRPr lang="en-US" sz="3400" b="0" dirty="0" smtClean="0"/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</a:t>
              </a:r>
              <a:r>
                <a:rPr lang="en-US" sz="3400" b="0" dirty="0" smtClean="0"/>
                <a:t>similarity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Correlation not shown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(R</a:t>
              </a:r>
              <a:r>
                <a:rPr lang="en-US" sz="3400" b="0" baseline="30000" dirty="0" smtClean="0"/>
                <a:t>2</a:t>
              </a:r>
              <a:r>
                <a:rPr lang="en-US" sz="3400" b="0" dirty="0" smtClean="0"/>
                <a:t> = 0.014; no correlation)</a:t>
              </a:r>
              <a:endParaRPr lang="en-US" sz="3400" b="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Suggests that using dose </a:t>
              </a:r>
              <a:endParaRPr lang="en-US" sz="3400" b="0" dirty="0" smtClean="0"/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</a:t>
              </a:r>
              <a:r>
                <a:rPr lang="en-US" sz="3400" b="0" dirty="0" smtClean="0"/>
                <a:t>response as </a:t>
              </a:r>
              <a:r>
                <a:rPr lang="en-US" sz="3400" b="0" dirty="0"/>
                <a:t>the compound property does not </a:t>
              </a:r>
              <a:endParaRPr lang="en-US" sz="3400" b="0" dirty="0" smtClean="0"/>
            </a:p>
            <a:p>
              <a:r>
                <a:rPr lang="en-US" sz="3400" b="0" dirty="0" smtClean="0"/>
                <a:t>    illustrate </a:t>
              </a:r>
              <a:r>
                <a:rPr lang="en-US" sz="3400" b="0" dirty="0"/>
                <a:t>the </a:t>
              </a:r>
              <a:r>
                <a:rPr lang="en-US" sz="3400" b="0" dirty="0" smtClean="0"/>
                <a:t>SPP </a:t>
              </a:r>
              <a:r>
                <a:rPr lang="en-US" sz="3400" b="0" dirty="0"/>
                <a:t>well </a:t>
              </a:r>
              <a:endParaRPr lang="en-US" sz="3400" b="0" dirty="0" smtClean="0"/>
            </a:p>
            <a:p>
              <a:endParaRPr lang="en-US" sz="3400" b="0" i="1" dirty="0" smtClean="0"/>
            </a:p>
            <a:p>
              <a:pPr marL="0" indent="0">
                <a:buNone/>
              </a:pPr>
              <a:r>
                <a:rPr lang="en-US" sz="3400" dirty="0" smtClean="0"/>
                <a:t>Drug Combinations: </a:t>
              </a:r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/>
            </a:p>
            <a:p>
              <a:pPr marL="0" indent="0">
                <a:buNone/>
              </a:pPr>
              <a:endParaRPr lang="en-US" sz="3400" b="0" i="1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For SPP to hold, both have to correlate- this is not the case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Correlations with </a:t>
              </a:r>
              <a:r>
                <a:rPr lang="el-GR" sz="3400" b="0" dirty="0" smtClean="0"/>
                <a:t>Δ</a:t>
              </a:r>
              <a:r>
                <a:rPr lang="en-US" sz="3400" b="0" dirty="0" smtClean="0"/>
                <a:t> Bliss even weaker than response</a:t>
              </a:r>
              <a:endParaRPr lang="en-US" sz="3400" b="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Means SPP </a:t>
              </a:r>
              <a:r>
                <a:rPr lang="en-US" sz="3400" b="0" dirty="0"/>
                <a:t>does not seem to hold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Suggests that understanding drug combinations is more complex than understanding individual compounds</a:t>
              </a:r>
            </a:p>
            <a:p>
              <a:endParaRPr lang="en-US" sz="3400" b="0" dirty="0"/>
            </a:p>
          </p:txBody>
        </p: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0" y="17226202"/>
            <a:ext cx="3657600" cy="36576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0" y="29478656"/>
            <a:ext cx="3657600" cy="3657600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757119" y="6528138"/>
            <a:ext cx="23060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i="1" dirty="0">
              <a:solidFill>
                <a:srgbClr val="FF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3239662" y="10548057"/>
            <a:ext cx="2141395" cy="27488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r>
              <a:rPr lang="en-US" sz="2800" b="0" dirty="0" smtClean="0"/>
              <a:t>Visualizing Dissimilarity of  Response Matrices in an Assay</a:t>
            </a:r>
          </a:p>
          <a:p>
            <a:pPr algn="ctr"/>
            <a:endParaRPr lang="en-US" sz="4000" b="0" i="1" dirty="0" smtClean="0"/>
          </a:p>
          <a:p>
            <a:pPr algn="ctr"/>
            <a:endParaRPr lang="en-US" sz="4000" b="0" i="1" dirty="0" smtClean="0"/>
          </a:p>
        </p:txBody>
      </p:sp>
      <p:sp>
        <p:nvSpPr>
          <p:cNvPr id="112" name="TextBox 111"/>
          <p:cNvSpPr txBox="1"/>
          <p:nvPr/>
        </p:nvSpPr>
        <p:spPr>
          <a:xfrm>
            <a:off x="19621797" y="10745975"/>
            <a:ext cx="2318990" cy="23530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r>
              <a:rPr lang="en-US" sz="2800" b="0" dirty="0" smtClean="0"/>
              <a:t>Visualizing Dissimilarity of </a:t>
            </a:r>
            <a:r>
              <a:rPr lang="el-GR" sz="2800" b="0" dirty="0"/>
              <a:t>Δ</a:t>
            </a:r>
            <a:r>
              <a:rPr lang="en-US" sz="2800" b="0" dirty="0" smtClean="0"/>
              <a:t> Bliss Matrices in an Assay</a:t>
            </a:r>
          </a:p>
          <a:p>
            <a:pPr algn="ctr"/>
            <a:endParaRPr lang="en-US" sz="4000" b="0" i="1" dirty="0" smtClean="0"/>
          </a:p>
          <a:p>
            <a:pPr algn="ctr"/>
            <a:endParaRPr lang="en-US" sz="4000" b="0" i="1" dirty="0" smtClean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0" y="9296400"/>
            <a:ext cx="4876800" cy="365760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13197840" y="14097000"/>
            <a:ext cx="12070080" cy="11942518"/>
            <a:chOff x="914400" y="12044985"/>
            <a:chExt cx="11887200" cy="6895104"/>
          </a:xfrm>
        </p:grpSpPr>
        <p:sp>
          <p:nvSpPr>
            <p:cNvPr id="69" name="TextBox 68"/>
            <p:cNvSpPr txBox="1"/>
            <p:nvPr/>
          </p:nvSpPr>
          <p:spPr>
            <a:xfrm>
              <a:off x="914400" y="12995434"/>
              <a:ext cx="11887200" cy="59446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b="0" dirty="0" smtClean="0"/>
                <a:t>Method: compare </a:t>
              </a:r>
              <a:r>
                <a:rPr lang="en-US" sz="3400" b="0" dirty="0" smtClean="0"/>
                <a:t>corresponding </a:t>
              </a:r>
            </a:p>
            <a:p>
              <a:r>
                <a:rPr lang="en-US" sz="3400" b="0" dirty="0" smtClean="0"/>
                <a:t>x and y compounds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/>
            </a:p>
            <a:p>
              <a:r>
                <a:rPr lang="en-US" sz="3400" b="0" dirty="0" smtClean="0"/>
                <a:t>Structure </a:t>
              </a:r>
              <a:r>
                <a:rPr lang="en-US" sz="3400" b="0" dirty="0"/>
                <a:t>Correlated with </a:t>
              </a:r>
              <a:r>
                <a:rPr lang="en-US" sz="3400" b="0" dirty="0" smtClean="0"/>
                <a:t>Combination Response</a:t>
              </a: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Visualizing </a:t>
              </a:r>
              <a:r>
                <a:rPr lang="en-US" sz="3400" b="0" dirty="0" smtClean="0"/>
                <a:t>Dissimilarity of Structures in an Assay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Structure </a:t>
              </a:r>
              <a:r>
                <a:rPr lang="en-US" sz="3400" b="0" dirty="0"/>
                <a:t>Correlated with </a:t>
              </a:r>
              <a:endParaRPr lang="en-US" sz="3400" b="0" dirty="0" smtClean="0"/>
            </a:p>
            <a:p>
              <a:r>
                <a:rPr lang="el-GR" sz="3600" b="0" dirty="0"/>
                <a:t>Δ</a:t>
              </a:r>
              <a:r>
                <a:rPr lang="en-US" sz="3400" b="0" dirty="0" smtClean="0"/>
                <a:t> </a:t>
              </a:r>
              <a:r>
                <a:rPr lang="en-US" sz="3400" b="0" dirty="0"/>
                <a:t>Bliss</a:t>
              </a:r>
            </a:p>
            <a:p>
              <a:endParaRPr lang="en-US" sz="3400" b="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14400" y="12044985"/>
              <a:ext cx="11887200" cy="95028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760000"/>
                  </a:solidFill>
                </a:rPr>
                <a:t>Q2: Chemical Structure Correlated with Combination Response and Synergy </a:t>
              </a:r>
              <a:endParaRPr lang="en-US" sz="6000" dirty="0" smtClean="0">
                <a:solidFill>
                  <a:srgbClr val="760000"/>
                </a:solidFill>
              </a:endParaRPr>
            </a:p>
          </p:txBody>
        </p:sp>
      </p:grp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891831"/>
              </p:ext>
            </p:extLst>
          </p:nvPr>
        </p:nvGraphicFramePr>
        <p:xfrm>
          <a:off x="27331884" y="15066201"/>
          <a:ext cx="10058400" cy="432000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06982"/>
                <a:gridCol w="2950464"/>
                <a:gridCol w="3900954"/>
              </a:tblGrid>
              <a:tr h="1081505">
                <a:tc>
                  <a:txBody>
                    <a:bodyPr/>
                    <a:lstStyle/>
                    <a:p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Structural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Dissimilarity </a:t>
                      </a:r>
                      <a:endParaRPr lang="en-US" sz="3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Dose Response Dissimilarity</a:t>
                      </a:r>
                      <a:endParaRPr lang="en-US" sz="3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78413">
                <a:tc>
                  <a:txBody>
                    <a:bodyPr/>
                    <a:lstStyle/>
                    <a:p>
                      <a:r>
                        <a:rPr lang="en-US" sz="3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Combination Response Dissimilarity</a:t>
                      </a:r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3400" b="0" baseline="30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0.020 </a:t>
                      </a:r>
                    </a:p>
                    <a:p>
                      <a:pPr algn="ctr"/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correlation</a:t>
                      </a:r>
                      <a:endParaRPr lang="en-US" sz="3400" b="0" baseline="30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3400" b="0" baseline="30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0.437</a:t>
                      </a:r>
                    </a:p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</a:t>
                      </a:r>
                      <a:endParaRPr lang="en-US" sz="3400" b="0" baseline="300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46322">
                <a:tc>
                  <a:txBody>
                    <a:bodyPr/>
                    <a:lstStyle/>
                    <a:p>
                      <a:r>
                        <a:rPr lang="el-GR" sz="3200" b="0" dirty="0" smtClean="0">
                          <a:solidFill>
                            <a:schemeClr val="tx1"/>
                          </a:solidFill>
                        </a:rPr>
                        <a:t>Δ</a:t>
                      </a:r>
                      <a:r>
                        <a:rPr lang="en-US" sz="32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4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Bliss</a:t>
                      </a:r>
                      <a:r>
                        <a:rPr lang="en-US" sz="34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Dissimilarity</a:t>
                      </a:r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3400" b="0" baseline="30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0.006</a:t>
                      </a:r>
                    </a:p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correlation</a:t>
                      </a:r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3400" b="0" baseline="300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= 0.052</a:t>
                      </a:r>
                    </a:p>
                    <a:p>
                      <a:pPr marL="0" marR="0" lvl="0" indent="0" algn="ctr" defTabSz="21945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b="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correlation</a:t>
                      </a:r>
                      <a:endParaRPr lang="en-US" sz="3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6" name="Picture 10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471" y="28561825"/>
            <a:ext cx="22860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yl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3938</TotalTime>
  <Words>678</Words>
  <Application>Microsoft Office PowerPoint</Application>
  <PresentationFormat>Custom</PresentationFormat>
  <Paragraphs>195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Times</vt:lpstr>
      <vt:lpstr>Kyle Theme</vt:lpstr>
      <vt:lpstr>PowerPoint Presentation</vt:lpstr>
    </vt:vector>
  </TitlesOfParts>
  <Company>NIH - NHGRI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User</dc:creator>
  <cp:lastModifiedBy>Lee, Sarita (NIH/NCATS) [F]</cp:lastModifiedBy>
  <cp:revision>217</cp:revision>
  <dcterms:created xsi:type="dcterms:W3CDTF">2001-05-18T19:51:53Z</dcterms:created>
  <dcterms:modified xsi:type="dcterms:W3CDTF">2017-08-02T21:42:47Z</dcterms:modified>
</cp:coreProperties>
</file>